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Archivo Black" panose="020B0604020202020204" charset="0"/>
      <p:regular r:id="rId14"/>
    </p:embeddedFont>
    <p:embeddedFont>
      <p:font typeface="Arimo" panose="020B0604020202020204" charset="0"/>
      <p:regular r:id="rId15"/>
    </p:embeddedFont>
    <p:embeddedFont>
      <p:font typeface="Arimo Bold" panose="020B0604020202020204" charset="0"/>
      <p:regular r:id="rId16"/>
    </p:embeddedFont>
    <p:embeddedFont>
      <p:font typeface="Arimo Italics" panose="020B0604020202020204" charset="0"/>
      <p:regular r:id="rId17"/>
    </p:embeddedFont>
    <p:embeddedFont>
      <p:font typeface="League Spartan" panose="020B0604020202020204" charset="0"/>
      <p:regular r:id="rId18"/>
    </p:embeddedFont>
    <p:embeddedFont>
      <p:font typeface="Poppins" panose="00000500000000000000" pitchFamily="2" charset="0"/>
      <p:regular r:id="rId19"/>
    </p:embeddedFont>
    <p:embeddedFont>
      <p:font typeface="Poppins Bold" panose="020B0604020202020204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39" d="100"/>
          <a:sy n="39" d="100"/>
        </p:scale>
        <p:origin x="940" y="2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ΕΤΡΟΣ ΠΑΛΛΗΣ" userId="13217394da5204d8" providerId="LiveId" clId="{31A1F7F5-0347-4EBA-8C62-172BF22F1219}"/>
    <pc:docChg chg="custSel modSld">
      <pc:chgData name="ΠΕΤΡΟΣ ΠΑΛΛΗΣ" userId="13217394da5204d8" providerId="LiveId" clId="{31A1F7F5-0347-4EBA-8C62-172BF22F1219}" dt="2026-02-16T21:31:29.092" v="1" actId="478"/>
      <pc:docMkLst>
        <pc:docMk/>
      </pc:docMkLst>
      <pc:sldChg chg="delSp mod">
        <pc:chgData name="ΠΕΤΡΟΣ ΠΑΛΛΗΣ" userId="13217394da5204d8" providerId="LiveId" clId="{31A1F7F5-0347-4EBA-8C62-172BF22F1219}" dt="2026-02-16T21:30:46.207" v="0" actId="478"/>
        <pc:sldMkLst>
          <pc:docMk/>
          <pc:sldMk cId="0" sldId="257"/>
        </pc:sldMkLst>
        <pc:grpChg chg="del">
          <ac:chgData name="ΠΕΤΡΟΣ ΠΑΛΛΗΣ" userId="13217394da5204d8" providerId="LiveId" clId="{31A1F7F5-0347-4EBA-8C62-172BF22F1219}" dt="2026-02-16T21:30:46.207" v="0" actId="478"/>
          <ac:grpSpMkLst>
            <pc:docMk/>
            <pc:sldMk cId="0" sldId="257"/>
            <ac:grpSpMk id="6" creationId="{00000000-0000-0000-0000-000000000000}"/>
          </ac:grpSpMkLst>
        </pc:grpChg>
      </pc:sldChg>
      <pc:sldChg chg="delSp mod">
        <pc:chgData name="ΠΕΤΡΟΣ ΠΑΛΛΗΣ" userId="13217394da5204d8" providerId="LiveId" clId="{31A1F7F5-0347-4EBA-8C62-172BF22F1219}" dt="2026-02-16T21:31:29.092" v="1" actId="478"/>
        <pc:sldMkLst>
          <pc:docMk/>
          <pc:sldMk cId="0" sldId="264"/>
        </pc:sldMkLst>
        <pc:grpChg chg="del">
          <ac:chgData name="ΠΕΤΡΟΣ ΠΑΛΛΗΣ" userId="13217394da5204d8" providerId="LiveId" clId="{31A1F7F5-0347-4EBA-8C62-172BF22F1219}" dt="2026-02-16T21:31:29.092" v="1" actId="478"/>
          <ac:grpSpMkLst>
            <pc:docMk/>
            <pc:sldMk cId="0" sldId="264"/>
            <ac:grpSpMk id="11" creationId="{00000000-0000-0000-0000-000000000000}"/>
          </ac:grpSpMkLst>
        </pc:gr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svg"/><Relationship Id="rId13" Type="http://schemas.openxmlformats.org/officeDocument/2006/relationships/image" Target="../media/image28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27.sv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11" Type="http://schemas.openxmlformats.org/officeDocument/2006/relationships/image" Target="../media/image26.png"/><Relationship Id="rId5" Type="http://schemas.openxmlformats.org/officeDocument/2006/relationships/image" Target="../media/image20.png"/><Relationship Id="rId10" Type="http://schemas.openxmlformats.org/officeDocument/2006/relationships/image" Target="../media/image25.svg"/><Relationship Id="rId4" Type="http://schemas.openxmlformats.org/officeDocument/2006/relationships/image" Target="../media/image19.sv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44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3648322" y="2729654"/>
            <a:ext cx="9687995" cy="28817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265"/>
              </a:lnSpc>
              <a:spcBef>
                <a:spcPct val="0"/>
              </a:spcBef>
            </a:pPr>
            <a:r>
              <a:rPr lang="en-US" sz="8046">
                <a:solidFill>
                  <a:srgbClr val="2E4481"/>
                </a:solidFill>
                <a:latin typeface="Poppins"/>
                <a:ea typeface="Poppins"/>
                <a:cs typeface="Poppins"/>
                <a:sym typeface="Poppins"/>
              </a:rPr>
              <a:t>[YOUR PAPER TITLE HERE]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3648322" y="5611372"/>
            <a:ext cx="9687995" cy="20505"/>
          </a:xfrm>
          <a:prstGeom prst="line">
            <a:avLst/>
          </a:prstGeom>
          <a:ln w="3810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3763158" y="387350"/>
            <a:ext cx="4160184" cy="4114800"/>
          </a:xfrm>
          <a:custGeom>
            <a:avLst/>
            <a:gdLst/>
            <a:ahLst/>
            <a:cxnLst/>
            <a:rect l="l" t="t" r="r" b="b"/>
            <a:pathLst>
              <a:path w="4160184" h="4114800">
                <a:moveTo>
                  <a:pt x="0" y="0"/>
                </a:moveTo>
                <a:lnTo>
                  <a:pt x="4160184" y="0"/>
                </a:lnTo>
                <a:lnTo>
                  <a:pt x="416018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37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0" y="2900213"/>
            <a:ext cx="3086100" cy="4486575"/>
          </a:xfrm>
          <a:custGeom>
            <a:avLst/>
            <a:gdLst/>
            <a:ahLst/>
            <a:cxnLst/>
            <a:rect l="l" t="t" r="r" b="b"/>
            <a:pathLst>
              <a:path w="3086100" h="4486575">
                <a:moveTo>
                  <a:pt x="0" y="0"/>
                </a:moveTo>
                <a:lnTo>
                  <a:pt x="3086100" y="0"/>
                </a:lnTo>
                <a:lnTo>
                  <a:pt x="3086100" y="4486574"/>
                </a:lnTo>
                <a:lnTo>
                  <a:pt x="0" y="448657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4694" t="-4118" r="-285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3648322" y="5962793"/>
            <a:ext cx="8847903" cy="17198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9"/>
              </a:lnSpc>
            </a:pPr>
            <a:r>
              <a:rPr lang="en-US" sz="2413">
                <a:solidFill>
                  <a:srgbClr val="2E4481"/>
                </a:solidFill>
                <a:latin typeface="Poppins"/>
                <a:ea typeface="Poppins"/>
                <a:cs typeface="Poppins"/>
                <a:sym typeface="Poppins"/>
              </a:rPr>
              <a:t>Author Name1*, Author Name2, Author Name3</a:t>
            </a:r>
          </a:p>
          <a:p>
            <a:pPr algn="l">
              <a:lnSpc>
                <a:spcPts val="3379"/>
              </a:lnSpc>
            </a:pPr>
            <a:r>
              <a:rPr lang="en-US" sz="2413">
                <a:solidFill>
                  <a:srgbClr val="64748B"/>
                </a:solidFill>
                <a:latin typeface="Poppins"/>
                <a:ea typeface="Poppins"/>
                <a:cs typeface="Poppins"/>
                <a:sym typeface="Poppins"/>
              </a:rPr>
              <a:t>1Department/School, University/Institution, City, Country</a:t>
            </a:r>
          </a:p>
          <a:p>
            <a:pPr algn="l">
              <a:lnSpc>
                <a:spcPts val="3379"/>
              </a:lnSpc>
            </a:pPr>
            <a:r>
              <a:rPr lang="en-US" sz="2413">
                <a:solidFill>
                  <a:srgbClr val="64748B"/>
                </a:solidFill>
                <a:latin typeface="Poppins"/>
                <a:ea typeface="Poppins"/>
                <a:cs typeface="Poppins"/>
                <a:sym typeface="Poppins"/>
              </a:rPr>
              <a:t>2Department/School, University/Institution, City, Country</a:t>
            </a:r>
          </a:p>
          <a:p>
            <a:pPr algn="l">
              <a:lnSpc>
                <a:spcPts val="3379"/>
              </a:lnSpc>
              <a:spcBef>
                <a:spcPct val="0"/>
              </a:spcBef>
            </a:pPr>
            <a:endParaRPr lang="en-US" sz="2413">
              <a:solidFill>
                <a:srgbClr val="64748B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1" name="Group 11"/>
          <p:cNvGrpSpPr/>
          <p:nvPr/>
        </p:nvGrpSpPr>
        <p:grpSpPr>
          <a:xfrm>
            <a:off x="3086100" y="8311846"/>
            <a:ext cx="14302778" cy="1420420"/>
            <a:chOff x="0" y="0"/>
            <a:chExt cx="19070371" cy="1893893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3366921" cy="1893893"/>
            </a:xfrm>
            <a:custGeom>
              <a:avLst/>
              <a:gdLst/>
              <a:ahLst/>
              <a:cxnLst/>
              <a:rect l="l" t="t" r="r" b="b"/>
              <a:pathLst>
                <a:path w="3366921" h="1893893">
                  <a:moveTo>
                    <a:pt x="0" y="0"/>
                  </a:moveTo>
                  <a:lnTo>
                    <a:pt x="3366921" y="0"/>
                  </a:lnTo>
                  <a:lnTo>
                    <a:pt x="3366921" y="1893893"/>
                  </a:lnTo>
                  <a:lnTo>
                    <a:pt x="0" y="189389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3366921" y="376717"/>
              <a:ext cx="15703450" cy="7734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90"/>
                </a:lnSpc>
              </a:pPr>
              <a:r>
                <a:rPr lang="en-US" sz="2100">
                  <a:solidFill>
                    <a:srgbClr val="003366"/>
                  </a:solidFill>
                  <a:latin typeface="Arimo"/>
                  <a:ea typeface="Arimo"/>
                  <a:cs typeface="Arimo"/>
                  <a:sym typeface="Arimo"/>
                </a:rPr>
                <a:t>European Conference on Shipping, Intermodalism &amp; Ports</a:t>
              </a:r>
            </a:p>
            <a:p>
              <a:pPr algn="l">
                <a:lnSpc>
                  <a:spcPts val="2940"/>
                </a:lnSpc>
              </a:pPr>
              <a:r>
                <a:rPr lang="en-US" sz="2100" i="1">
                  <a:solidFill>
                    <a:srgbClr val="64748B"/>
                  </a:solidFill>
                  <a:latin typeface="Arimo Italics"/>
                  <a:ea typeface="Arimo Italics"/>
                  <a:cs typeface="Arimo Italics"/>
                  <a:sym typeface="Arimo Italics"/>
                </a:rPr>
                <a:t>Navigating to the Maritime Future: Competitive, Sustainable, and Resilient Maritime Supply Chains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366921" y="1207297"/>
              <a:ext cx="15703450" cy="3670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890"/>
                </a:lnSpc>
              </a:pPr>
              <a:r>
                <a:rPr lang="en-US" sz="2100">
                  <a:solidFill>
                    <a:srgbClr val="64748B"/>
                  </a:solidFill>
                  <a:latin typeface="Arimo"/>
                  <a:ea typeface="Arimo"/>
                  <a:cs typeface="Arimo"/>
                  <a:sym typeface="Arimo"/>
                </a:rPr>
                <a:t>23-25 September 2026 | </a:t>
              </a:r>
              <a:r>
                <a:rPr lang="en-US" sz="2100">
                  <a:solidFill>
                    <a:srgbClr val="003366"/>
                  </a:solidFill>
                  <a:latin typeface="Arimo"/>
                  <a:ea typeface="Arimo"/>
                  <a:cs typeface="Arimo"/>
                  <a:sym typeface="Arimo"/>
                </a:rPr>
                <a:t>Chios, Greece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9688296" y="6520"/>
            <a:ext cx="3284532" cy="1280967"/>
          </a:xfrm>
          <a:custGeom>
            <a:avLst/>
            <a:gdLst/>
            <a:ahLst/>
            <a:cxnLst/>
            <a:rect l="l" t="t" r="r" b="b"/>
            <a:pathLst>
              <a:path w="3284532" h="1280967">
                <a:moveTo>
                  <a:pt x="0" y="0"/>
                </a:moveTo>
                <a:lnTo>
                  <a:pt x="3284532" y="0"/>
                </a:lnTo>
                <a:lnTo>
                  <a:pt x="3284532" y="1280968"/>
                </a:lnTo>
                <a:lnTo>
                  <a:pt x="0" y="128096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6820661" y="6520"/>
            <a:ext cx="2179299" cy="1291235"/>
          </a:xfrm>
          <a:custGeom>
            <a:avLst/>
            <a:gdLst/>
            <a:ahLst/>
            <a:cxnLst/>
            <a:rect l="l" t="t" r="r" b="b"/>
            <a:pathLst>
              <a:path w="2179299" h="1291235">
                <a:moveTo>
                  <a:pt x="0" y="0"/>
                </a:moveTo>
                <a:lnTo>
                  <a:pt x="2179299" y="0"/>
                </a:lnTo>
                <a:lnTo>
                  <a:pt x="2179299" y="1291235"/>
                </a:lnTo>
                <a:lnTo>
                  <a:pt x="0" y="129123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3304949" y="265308"/>
            <a:ext cx="2827376" cy="763392"/>
          </a:xfrm>
          <a:custGeom>
            <a:avLst/>
            <a:gdLst/>
            <a:ahLst/>
            <a:cxnLst/>
            <a:rect l="l" t="t" r="r" b="b"/>
            <a:pathLst>
              <a:path w="2827376" h="763392">
                <a:moveTo>
                  <a:pt x="0" y="0"/>
                </a:moveTo>
                <a:lnTo>
                  <a:pt x="2827376" y="0"/>
                </a:lnTo>
                <a:lnTo>
                  <a:pt x="2827376" y="763392"/>
                </a:lnTo>
                <a:lnTo>
                  <a:pt x="0" y="76339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9792" y="942975"/>
            <a:ext cx="65449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IMPLICATIONS</a:t>
            </a:r>
          </a:p>
        </p:txBody>
      </p:sp>
      <p:sp>
        <p:nvSpPr>
          <p:cNvPr id="4" name="AutoShape 4"/>
          <p:cNvSpPr/>
          <p:nvPr/>
        </p:nvSpPr>
        <p:spPr>
          <a:xfrm>
            <a:off x="1027649" y="1681213"/>
            <a:ext cx="4151044" cy="0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9792" y="9258300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2" y="0"/>
                </a:lnTo>
                <a:lnTo>
                  <a:pt x="2087282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9144000" y="0"/>
            <a:ext cx="9144000" cy="10287000"/>
            <a:chOff x="0" y="0"/>
            <a:chExt cx="2408296" cy="2709333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408296" cy="2709333"/>
            </a:xfrm>
            <a:custGeom>
              <a:avLst/>
              <a:gdLst/>
              <a:ahLst/>
              <a:cxnLst/>
              <a:rect l="l" t="t" r="r" b="b"/>
              <a:pathLst>
                <a:path w="2408296" h="2709333">
                  <a:moveTo>
                    <a:pt x="0" y="0"/>
                  </a:moveTo>
                  <a:lnTo>
                    <a:pt x="2408296" y="0"/>
                  </a:lnTo>
                  <a:lnTo>
                    <a:pt x="2408296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E39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47625"/>
              <a:ext cx="2408296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029792" y="2997569"/>
            <a:ext cx="862961" cy="862961"/>
            <a:chOff x="0" y="0"/>
            <a:chExt cx="1150614" cy="1150614"/>
          </a:xfrm>
        </p:grpSpPr>
        <p:grpSp>
          <p:nvGrpSpPr>
            <p:cNvPr id="10" name="Group 10"/>
            <p:cNvGrpSpPr/>
            <p:nvPr/>
          </p:nvGrpSpPr>
          <p:grpSpPr>
            <a:xfrm>
              <a:off x="0" y="0"/>
              <a:ext cx="1150614" cy="1150614"/>
              <a:chOff x="0" y="0"/>
              <a:chExt cx="812800" cy="812800"/>
            </a:xfrm>
          </p:grpSpPr>
          <p:sp>
            <p:nvSpPr>
              <p:cNvPr id="11" name="Freeform 1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3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TextBox 1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3" name="Freeform 13"/>
            <p:cNvSpPr/>
            <p:nvPr/>
          </p:nvSpPr>
          <p:spPr>
            <a:xfrm>
              <a:off x="171632" y="276588"/>
              <a:ext cx="807350" cy="597439"/>
            </a:xfrm>
            <a:custGeom>
              <a:avLst/>
              <a:gdLst/>
              <a:ahLst/>
              <a:cxnLst/>
              <a:rect l="l" t="t" r="r" b="b"/>
              <a:pathLst>
                <a:path w="807350" h="597439">
                  <a:moveTo>
                    <a:pt x="0" y="0"/>
                  </a:moveTo>
                  <a:lnTo>
                    <a:pt x="807350" y="0"/>
                  </a:lnTo>
                  <a:lnTo>
                    <a:pt x="807350" y="597439"/>
                  </a:lnTo>
                  <a:lnTo>
                    <a:pt x="0" y="59743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029792" y="6544117"/>
            <a:ext cx="862961" cy="862961"/>
            <a:chOff x="0" y="0"/>
            <a:chExt cx="1150614" cy="1150614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150614" cy="1150614"/>
              <a:chOff x="0" y="0"/>
              <a:chExt cx="812800" cy="8128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1E397B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TextBox 1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18" name="Freeform 18"/>
            <p:cNvSpPr/>
            <p:nvPr/>
          </p:nvSpPr>
          <p:spPr>
            <a:xfrm>
              <a:off x="185218" y="137452"/>
              <a:ext cx="780178" cy="875710"/>
            </a:xfrm>
            <a:custGeom>
              <a:avLst/>
              <a:gdLst/>
              <a:ahLst/>
              <a:cxnLst/>
              <a:rect l="l" t="t" r="r" b="b"/>
              <a:pathLst>
                <a:path w="780178" h="875710">
                  <a:moveTo>
                    <a:pt x="0" y="0"/>
                  </a:moveTo>
                  <a:lnTo>
                    <a:pt x="780178" y="0"/>
                  </a:lnTo>
                  <a:lnTo>
                    <a:pt x="780178" y="875710"/>
                  </a:lnTo>
                  <a:lnTo>
                    <a:pt x="0" y="8757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0206998" y="2999141"/>
            <a:ext cx="862961" cy="862961"/>
            <a:chOff x="0" y="0"/>
            <a:chExt cx="1150614" cy="1150614"/>
          </a:xfrm>
        </p:grpSpPr>
        <p:grpSp>
          <p:nvGrpSpPr>
            <p:cNvPr id="20" name="Group 20"/>
            <p:cNvGrpSpPr/>
            <p:nvPr/>
          </p:nvGrpSpPr>
          <p:grpSpPr>
            <a:xfrm>
              <a:off x="0" y="0"/>
              <a:ext cx="1150614" cy="1150614"/>
              <a:chOff x="0" y="0"/>
              <a:chExt cx="812800" cy="8128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TextBox 22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3" name="Freeform 23"/>
            <p:cNvSpPr/>
            <p:nvPr/>
          </p:nvSpPr>
          <p:spPr>
            <a:xfrm>
              <a:off x="185591" y="132667"/>
              <a:ext cx="779431" cy="885280"/>
            </a:xfrm>
            <a:custGeom>
              <a:avLst/>
              <a:gdLst/>
              <a:ahLst/>
              <a:cxnLst/>
              <a:rect l="l" t="t" r="r" b="b"/>
              <a:pathLst>
                <a:path w="779431" h="885280">
                  <a:moveTo>
                    <a:pt x="0" y="0"/>
                  </a:moveTo>
                  <a:lnTo>
                    <a:pt x="779432" y="0"/>
                  </a:lnTo>
                  <a:lnTo>
                    <a:pt x="779432" y="885280"/>
                  </a:lnTo>
                  <a:lnTo>
                    <a:pt x="0" y="8852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0206998" y="6544117"/>
            <a:ext cx="862961" cy="862961"/>
            <a:chOff x="0" y="0"/>
            <a:chExt cx="1150614" cy="1150614"/>
          </a:xfrm>
        </p:grpSpPr>
        <p:grpSp>
          <p:nvGrpSpPr>
            <p:cNvPr id="25" name="Group 25"/>
            <p:cNvGrpSpPr/>
            <p:nvPr/>
          </p:nvGrpSpPr>
          <p:grpSpPr>
            <a:xfrm>
              <a:off x="0" y="0"/>
              <a:ext cx="1150614" cy="1150614"/>
              <a:chOff x="0" y="0"/>
              <a:chExt cx="812800" cy="812800"/>
            </a:xfrm>
          </p:grpSpPr>
          <p:sp>
            <p:nvSpPr>
              <p:cNvPr id="26" name="Freeform 26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TextBox 27"/>
              <p:cNvSpPr txBox="1"/>
              <p:nvPr/>
            </p:nvSpPr>
            <p:spPr>
              <a:xfrm>
                <a:off x="76200" y="28575"/>
                <a:ext cx="660400" cy="70802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28" name="Freeform 28"/>
            <p:cNvSpPr/>
            <p:nvPr/>
          </p:nvSpPr>
          <p:spPr>
            <a:xfrm>
              <a:off x="176109" y="256675"/>
              <a:ext cx="798395" cy="637265"/>
            </a:xfrm>
            <a:custGeom>
              <a:avLst/>
              <a:gdLst/>
              <a:ahLst/>
              <a:cxnLst/>
              <a:rect l="l" t="t" r="r" b="b"/>
              <a:pathLst>
                <a:path w="798395" h="637265">
                  <a:moveTo>
                    <a:pt x="0" y="0"/>
                  </a:moveTo>
                  <a:lnTo>
                    <a:pt x="798396" y="0"/>
                  </a:lnTo>
                  <a:lnTo>
                    <a:pt x="798396" y="637265"/>
                  </a:lnTo>
                  <a:lnTo>
                    <a:pt x="0" y="63726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2073433" y="2930894"/>
            <a:ext cx="3721766" cy="157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2248" b="1">
                <a:solidFill>
                  <a:srgbClr val="2E4481"/>
                </a:solidFill>
                <a:latin typeface="Poppins Bold"/>
                <a:ea typeface="Poppins Bold"/>
                <a:cs typeface="Poppins Bold"/>
                <a:sym typeface="Poppins Bold"/>
              </a:rPr>
              <a:t>Academic</a:t>
            </a:r>
          </a:p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248">
                <a:solidFill>
                  <a:srgbClr val="2E4481"/>
                </a:solidFill>
                <a:latin typeface="Poppins"/>
                <a:ea typeface="Poppins"/>
                <a:cs typeface="Poppins"/>
                <a:sym typeface="Poppins"/>
              </a:rPr>
              <a:t>Contribution to theory and future research directions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2181294" y="6477442"/>
            <a:ext cx="3721766" cy="1571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2248" b="1">
                <a:solidFill>
                  <a:srgbClr val="2E4481"/>
                </a:solidFill>
                <a:latin typeface="Poppins Bold"/>
                <a:ea typeface="Poppins Bold"/>
                <a:cs typeface="Poppins Bold"/>
                <a:sym typeface="Poppins Bold"/>
              </a:rPr>
              <a:t>Policy</a:t>
            </a:r>
          </a:p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248">
                <a:solidFill>
                  <a:srgbClr val="2E4481"/>
                </a:solidFill>
                <a:latin typeface="Poppins"/>
                <a:ea typeface="Poppins"/>
                <a:cs typeface="Poppins"/>
                <a:sym typeface="Poppins"/>
              </a:rPr>
              <a:t>Recommendations for policymakers and regulators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1676652" y="2930894"/>
            <a:ext cx="3721766" cy="118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224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Industry</a:t>
            </a:r>
          </a:p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2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Practical applications for shipping companies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1676652" y="6477442"/>
            <a:ext cx="3721766" cy="11811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48"/>
              </a:lnSpc>
            </a:pPr>
            <a:r>
              <a:rPr lang="en-US" sz="2248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Society</a:t>
            </a:r>
          </a:p>
          <a:p>
            <a:pPr algn="l">
              <a:lnSpc>
                <a:spcPts val="3148"/>
              </a:lnSpc>
              <a:spcBef>
                <a:spcPct val="0"/>
              </a:spcBef>
            </a:pPr>
            <a:r>
              <a:rPr lang="en-US" sz="22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Broader societal or environmental impacts</a:t>
            </a:r>
          </a:p>
        </p:txBody>
      </p:sp>
      <p:sp>
        <p:nvSpPr>
          <p:cNvPr id="33" name="Freeform 33"/>
          <p:cNvSpPr/>
          <p:nvPr/>
        </p:nvSpPr>
        <p:spPr>
          <a:xfrm>
            <a:off x="15172017" y="506879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028700" y="4184799"/>
            <a:ext cx="16230600" cy="3104136"/>
            <a:chOff x="0" y="0"/>
            <a:chExt cx="4274726" cy="8175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274726" cy="817550"/>
            </a:xfrm>
            <a:custGeom>
              <a:avLst/>
              <a:gdLst/>
              <a:ahLst/>
              <a:cxnLst/>
              <a:rect l="l" t="t" r="r" b="b"/>
              <a:pathLst>
                <a:path w="4274726" h="817550">
                  <a:moveTo>
                    <a:pt x="0" y="0"/>
                  </a:moveTo>
                  <a:lnTo>
                    <a:pt x="4274726" y="0"/>
                  </a:lnTo>
                  <a:lnTo>
                    <a:pt x="4274726" y="817550"/>
                  </a:lnTo>
                  <a:lnTo>
                    <a:pt x="0" y="817550"/>
                  </a:lnTo>
                  <a:close/>
                </a:path>
              </a:pathLst>
            </a:custGeom>
            <a:solidFill>
              <a:srgbClr val="1E39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274726" cy="8651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5504501" y="942975"/>
            <a:ext cx="7278998" cy="8120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93"/>
              </a:lnSpc>
              <a:spcBef>
                <a:spcPct val="0"/>
              </a:spcBef>
            </a:pPr>
            <a:r>
              <a:rPr lang="en-US" sz="4780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CONCLUSIONS</a:t>
            </a:r>
          </a:p>
        </p:txBody>
      </p:sp>
      <p:sp>
        <p:nvSpPr>
          <p:cNvPr id="7" name="AutoShape 7"/>
          <p:cNvSpPr/>
          <p:nvPr/>
        </p:nvSpPr>
        <p:spPr>
          <a:xfrm flipV="1">
            <a:off x="6631259" y="1715087"/>
            <a:ext cx="5025481" cy="20854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8" name="Group 8"/>
          <p:cNvGrpSpPr/>
          <p:nvPr/>
        </p:nvGrpSpPr>
        <p:grpSpPr>
          <a:xfrm>
            <a:off x="1989453" y="5183677"/>
            <a:ext cx="3945220" cy="4034446"/>
            <a:chOff x="0" y="0"/>
            <a:chExt cx="1039070" cy="106257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039070" cy="1062570"/>
            </a:xfrm>
            <a:custGeom>
              <a:avLst/>
              <a:gdLst/>
              <a:ahLst/>
              <a:cxnLst/>
              <a:rect l="l" t="t" r="r" b="b"/>
              <a:pathLst>
                <a:path w="1039070" h="1062570">
                  <a:moveTo>
                    <a:pt x="100080" y="0"/>
                  </a:moveTo>
                  <a:lnTo>
                    <a:pt x="938990" y="0"/>
                  </a:lnTo>
                  <a:cubicBezTo>
                    <a:pt x="965533" y="0"/>
                    <a:pt x="990989" y="10544"/>
                    <a:pt x="1009758" y="29313"/>
                  </a:cubicBezTo>
                  <a:cubicBezTo>
                    <a:pt x="1028526" y="48081"/>
                    <a:pt x="1039070" y="73537"/>
                    <a:pt x="1039070" y="100080"/>
                  </a:cubicBezTo>
                  <a:lnTo>
                    <a:pt x="1039070" y="962490"/>
                  </a:lnTo>
                  <a:cubicBezTo>
                    <a:pt x="1039070" y="989033"/>
                    <a:pt x="1028526" y="1014489"/>
                    <a:pt x="1009758" y="1033257"/>
                  </a:cubicBezTo>
                  <a:cubicBezTo>
                    <a:pt x="990989" y="1052026"/>
                    <a:pt x="965533" y="1062570"/>
                    <a:pt x="938990" y="1062570"/>
                  </a:cubicBezTo>
                  <a:lnTo>
                    <a:pt x="100080" y="1062570"/>
                  </a:lnTo>
                  <a:cubicBezTo>
                    <a:pt x="73537" y="1062570"/>
                    <a:pt x="48081" y="1052026"/>
                    <a:pt x="29313" y="1033257"/>
                  </a:cubicBezTo>
                  <a:cubicBezTo>
                    <a:pt x="10544" y="1014489"/>
                    <a:pt x="0" y="989033"/>
                    <a:pt x="0" y="962490"/>
                  </a:cubicBezTo>
                  <a:lnTo>
                    <a:pt x="0" y="100080"/>
                  </a:lnTo>
                  <a:cubicBezTo>
                    <a:pt x="0" y="73537"/>
                    <a:pt x="10544" y="48081"/>
                    <a:pt x="29313" y="29313"/>
                  </a:cubicBezTo>
                  <a:cubicBezTo>
                    <a:pt x="48081" y="10544"/>
                    <a:pt x="73537" y="0"/>
                    <a:pt x="10008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2E448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1039070" cy="111019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2E448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Key contribution: How this advances knowledge</a:t>
              </a:r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4829649" y="2637283"/>
            <a:ext cx="9496288" cy="416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79"/>
              </a:lnSpc>
              <a:spcBef>
                <a:spcPct val="0"/>
              </a:spcBef>
            </a:pPr>
            <a:r>
              <a:rPr lang="en-US" sz="2342">
                <a:solidFill>
                  <a:srgbClr val="2E4481"/>
                </a:solidFill>
                <a:latin typeface="Poppins"/>
                <a:ea typeface="Poppins"/>
                <a:cs typeface="Poppins"/>
                <a:sym typeface="Poppins"/>
              </a:rPr>
              <a:t>Main conclusion: [Direct answer to your research question]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7172923" y="5143500"/>
            <a:ext cx="3945220" cy="4074623"/>
            <a:chOff x="0" y="0"/>
            <a:chExt cx="1039070" cy="1073152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039070" cy="1073152"/>
            </a:xfrm>
            <a:custGeom>
              <a:avLst/>
              <a:gdLst/>
              <a:ahLst/>
              <a:cxnLst/>
              <a:rect l="l" t="t" r="r" b="b"/>
              <a:pathLst>
                <a:path w="1039070" h="1073152">
                  <a:moveTo>
                    <a:pt x="100080" y="0"/>
                  </a:moveTo>
                  <a:lnTo>
                    <a:pt x="938990" y="0"/>
                  </a:lnTo>
                  <a:cubicBezTo>
                    <a:pt x="965533" y="0"/>
                    <a:pt x="990989" y="10544"/>
                    <a:pt x="1009758" y="29313"/>
                  </a:cubicBezTo>
                  <a:cubicBezTo>
                    <a:pt x="1028526" y="48081"/>
                    <a:pt x="1039070" y="73537"/>
                    <a:pt x="1039070" y="100080"/>
                  </a:cubicBezTo>
                  <a:lnTo>
                    <a:pt x="1039070" y="973072"/>
                  </a:lnTo>
                  <a:cubicBezTo>
                    <a:pt x="1039070" y="999615"/>
                    <a:pt x="1028526" y="1025070"/>
                    <a:pt x="1009758" y="1043839"/>
                  </a:cubicBezTo>
                  <a:cubicBezTo>
                    <a:pt x="990989" y="1062608"/>
                    <a:pt x="965533" y="1073152"/>
                    <a:pt x="938990" y="1073152"/>
                  </a:cubicBezTo>
                  <a:lnTo>
                    <a:pt x="100080" y="1073152"/>
                  </a:lnTo>
                  <a:cubicBezTo>
                    <a:pt x="73537" y="1073152"/>
                    <a:pt x="48081" y="1062608"/>
                    <a:pt x="29313" y="1043839"/>
                  </a:cubicBezTo>
                  <a:cubicBezTo>
                    <a:pt x="10544" y="1025070"/>
                    <a:pt x="0" y="999615"/>
                    <a:pt x="0" y="973072"/>
                  </a:cubicBezTo>
                  <a:lnTo>
                    <a:pt x="0" y="100080"/>
                  </a:lnTo>
                  <a:cubicBezTo>
                    <a:pt x="0" y="73537"/>
                    <a:pt x="10544" y="48081"/>
                    <a:pt x="29313" y="29313"/>
                  </a:cubicBezTo>
                  <a:cubicBezTo>
                    <a:pt x="48081" y="10544"/>
                    <a:pt x="73537" y="0"/>
                    <a:pt x="10008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2E448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47625"/>
              <a:ext cx="1039070" cy="112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2E448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Limitations: Brief acknowledgment of study constraints</a:t>
              </a:r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12356393" y="5143500"/>
            <a:ext cx="3945220" cy="4074623"/>
            <a:chOff x="0" y="0"/>
            <a:chExt cx="1039070" cy="1073152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039070" cy="1073152"/>
            </a:xfrm>
            <a:custGeom>
              <a:avLst/>
              <a:gdLst/>
              <a:ahLst/>
              <a:cxnLst/>
              <a:rect l="l" t="t" r="r" b="b"/>
              <a:pathLst>
                <a:path w="1039070" h="1073152">
                  <a:moveTo>
                    <a:pt x="100080" y="0"/>
                  </a:moveTo>
                  <a:lnTo>
                    <a:pt x="938990" y="0"/>
                  </a:lnTo>
                  <a:cubicBezTo>
                    <a:pt x="965533" y="0"/>
                    <a:pt x="990989" y="10544"/>
                    <a:pt x="1009758" y="29313"/>
                  </a:cubicBezTo>
                  <a:cubicBezTo>
                    <a:pt x="1028526" y="48081"/>
                    <a:pt x="1039070" y="73537"/>
                    <a:pt x="1039070" y="100080"/>
                  </a:cubicBezTo>
                  <a:lnTo>
                    <a:pt x="1039070" y="973072"/>
                  </a:lnTo>
                  <a:cubicBezTo>
                    <a:pt x="1039070" y="999615"/>
                    <a:pt x="1028526" y="1025070"/>
                    <a:pt x="1009758" y="1043839"/>
                  </a:cubicBezTo>
                  <a:cubicBezTo>
                    <a:pt x="990989" y="1062608"/>
                    <a:pt x="965533" y="1073152"/>
                    <a:pt x="938990" y="1073152"/>
                  </a:cubicBezTo>
                  <a:lnTo>
                    <a:pt x="100080" y="1073152"/>
                  </a:lnTo>
                  <a:cubicBezTo>
                    <a:pt x="73537" y="1073152"/>
                    <a:pt x="48081" y="1062608"/>
                    <a:pt x="29313" y="1043839"/>
                  </a:cubicBezTo>
                  <a:cubicBezTo>
                    <a:pt x="10544" y="1025070"/>
                    <a:pt x="0" y="999615"/>
                    <a:pt x="0" y="973072"/>
                  </a:cubicBezTo>
                  <a:lnTo>
                    <a:pt x="0" y="100080"/>
                  </a:lnTo>
                  <a:cubicBezTo>
                    <a:pt x="0" y="73537"/>
                    <a:pt x="10544" y="48081"/>
                    <a:pt x="29313" y="29313"/>
                  </a:cubicBezTo>
                  <a:cubicBezTo>
                    <a:pt x="48081" y="10544"/>
                    <a:pt x="73537" y="0"/>
                    <a:pt x="100080" y="0"/>
                  </a:cubicBezTo>
                  <a:close/>
                </a:path>
              </a:pathLst>
            </a:custGeom>
            <a:solidFill>
              <a:srgbClr val="FFFFFF"/>
            </a:solidFill>
            <a:ln w="95250" cap="rnd">
              <a:solidFill>
                <a:srgbClr val="2E448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47625"/>
              <a:ext cx="1039070" cy="112077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>
                  <a:solidFill>
                    <a:srgbClr val="2E4481"/>
                  </a:solidFill>
                  <a:latin typeface="Archivo Black"/>
                  <a:ea typeface="Archivo Black"/>
                  <a:cs typeface="Archivo Black"/>
                  <a:sym typeface="Archivo Black"/>
                </a:rPr>
                <a:t>Future research: Next steps to build on this work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9000"/>
            </a:blip>
            <a:stretch>
              <a:fillRect l="-12235" r="-985" b="-1322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0" y="5143500"/>
            <a:ext cx="18288000" cy="5143500"/>
            <a:chOff x="0" y="0"/>
            <a:chExt cx="4816593" cy="135466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1354667"/>
            </a:xfrm>
            <a:custGeom>
              <a:avLst/>
              <a:gdLst/>
              <a:ahLst/>
              <a:cxnLst/>
              <a:rect l="l" t="t" r="r" b="b"/>
              <a:pathLst>
                <a:path w="4816592" h="1354667">
                  <a:moveTo>
                    <a:pt x="0" y="0"/>
                  </a:moveTo>
                  <a:lnTo>
                    <a:pt x="4816592" y="0"/>
                  </a:lnTo>
                  <a:lnTo>
                    <a:pt x="4816592" y="1354667"/>
                  </a:lnTo>
                  <a:lnTo>
                    <a:pt x="0" y="1354667"/>
                  </a:lnTo>
                  <a:close/>
                </a:path>
              </a:pathLst>
            </a:custGeom>
            <a:solidFill>
              <a:srgbClr val="FFFFFF">
                <a:alpha val="56863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816593" cy="140229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4072171" y="5641711"/>
            <a:ext cx="10143658" cy="1375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72"/>
              </a:lnSpc>
              <a:spcBef>
                <a:spcPct val="0"/>
              </a:spcBef>
            </a:pPr>
            <a:r>
              <a:rPr lang="en-US" sz="8051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THANK YOU</a:t>
            </a:r>
          </a:p>
        </p:txBody>
      </p:sp>
      <p:sp>
        <p:nvSpPr>
          <p:cNvPr id="7" name="AutoShape 7"/>
          <p:cNvSpPr/>
          <p:nvPr/>
        </p:nvSpPr>
        <p:spPr>
          <a:xfrm>
            <a:off x="5897880" y="6921616"/>
            <a:ext cx="6492240" cy="0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7177854" y="8071050"/>
            <a:ext cx="429531" cy="429531"/>
          </a:xfrm>
          <a:custGeom>
            <a:avLst/>
            <a:gdLst/>
            <a:ahLst/>
            <a:cxnLst/>
            <a:rect l="l" t="t" r="r" b="b"/>
            <a:pathLst>
              <a:path w="429531" h="429531">
                <a:moveTo>
                  <a:pt x="0" y="0"/>
                </a:moveTo>
                <a:lnTo>
                  <a:pt x="429531" y="0"/>
                </a:lnTo>
                <a:lnTo>
                  <a:pt x="429531" y="429531"/>
                </a:lnTo>
                <a:lnTo>
                  <a:pt x="0" y="4295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7216411" y="7502128"/>
            <a:ext cx="3855187" cy="390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700"/>
              </a:lnSpc>
            </a:pPr>
            <a:r>
              <a:rPr lang="en-US" sz="3000" b="1">
                <a:solidFill>
                  <a:srgbClr val="2E4481"/>
                </a:solidFill>
                <a:latin typeface="Arimo Bold"/>
                <a:ea typeface="Arimo Bold"/>
                <a:cs typeface="Arimo Bold"/>
                <a:sym typeface="Arimo Bold"/>
              </a:rPr>
              <a:t> Name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653786" y="8163896"/>
            <a:ext cx="2980705" cy="3009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60"/>
              </a:lnSpc>
            </a:pPr>
            <a:r>
              <a:rPr lang="en-US" sz="2400">
                <a:solidFill>
                  <a:srgbClr val="2E4481"/>
                </a:solidFill>
                <a:latin typeface="Arimo"/>
                <a:ea typeface="Arimo"/>
                <a:cs typeface="Arimo"/>
                <a:sym typeface="Arimo"/>
              </a:rPr>
              <a:t>email@university.edu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7216411" y="9172194"/>
            <a:ext cx="3855187" cy="3065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90"/>
              </a:lnSpc>
            </a:pPr>
            <a:r>
              <a:rPr lang="en-US" sz="2100" b="1">
                <a:solidFill>
                  <a:srgbClr val="2E4481"/>
                </a:solidFill>
                <a:latin typeface="Arimo Bold"/>
                <a:ea typeface="Arimo Bold"/>
                <a:cs typeface="Arimo Bold"/>
                <a:sym typeface="Arimo Bold"/>
              </a:rPr>
              <a:t>ECONSHIP 2026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177854" y="9583341"/>
            <a:ext cx="3932291" cy="265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20"/>
              </a:lnSpc>
            </a:pPr>
            <a:r>
              <a:rPr lang="en-US" sz="1800">
                <a:solidFill>
                  <a:srgbClr val="2E4481"/>
                </a:solidFill>
                <a:latin typeface="Arimo"/>
                <a:ea typeface="Arimo"/>
                <a:cs typeface="Arimo"/>
                <a:sym typeface="Arimo"/>
              </a:rPr>
              <a:t>23-25 September 2026 | Chios, Greece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16733843" y="0"/>
            <a:ext cx="1554157" cy="10287000"/>
            <a:chOff x="0" y="0"/>
            <a:chExt cx="409325" cy="270933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9325" cy="2709333"/>
            </a:xfrm>
            <a:custGeom>
              <a:avLst/>
              <a:gdLst/>
              <a:ahLst/>
              <a:cxnLst/>
              <a:rect l="l" t="t" r="r" b="b"/>
              <a:pathLst>
                <a:path w="409325" h="2709333">
                  <a:moveTo>
                    <a:pt x="0" y="0"/>
                  </a:moveTo>
                  <a:lnTo>
                    <a:pt x="409325" y="0"/>
                  </a:lnTo>
                  <a:lnTo>
                    <a:pt x="409325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48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9325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028740" y="942975"/>
            <a:ext cx="9046460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33488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INTRODUCTION &amp; MOTIVATION</a:t>
            </a:r>
          </a:p>
        </p:txBody>
      </p:sp>
      <p:sp>
        <p:nvSpPr>
          <p:cNvPr id="9" name="AutoShape 9"/>
          <p:cNvSpPr/>
          <p:nvPr/>
        </p:nvSpPr>
        <p:spPr>
          <a:xfrm flipV="1">
            <a:off x="1028740" y="1681213"/>
            <a:ext cx="9046460" cy="19050"/>
          </a:xfrm>
          <a:prstGeom prst="line">
            <a:avLst/>
          </a:prstGeom>
          <a:ln w="38100" cap="flat">
            <a:solidFill>
              <a:srgbClr val="3348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029792" y="4181857"/>
            <a:ext cx="10897289" cy="38982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7752" lvl="1" indent="-393876" algn="l">
              <a:lnSpc>
                <a:spcPts val="5108"/>
              </a:lnSpc>
              <a:buFont typeface="Arial"/>
              <a:buChar char="•"/>
            </a:pPr>
            <a:r>
              <a:rPr lang="en-US" sz="3648">
                <a:solidFill>
                  <a:srgbClr val="6272A2"/>
                </a:solidFill>
                <a:latin typeface="Poppins"/>
                <a:ea typeface="Poppins"/>
                <a:cs typeface="Poppins"/>
                <a:sym typeface="Poppins"/>
              </a:rPr>
              <a:t>Current trends/challenges in the maritime sector</a:t>
            </a:r>
          </a:p>
          <a:p>
            <a:pPr marL="787752" lvl="1" indent="-393876" algn="l">
              <a:lnSpc>
                <a:spcPts val="5108"/>
              </a:lnSpc>
              <a:buFont typeface="Arial"/>
              <a:buChar char="•"/>
            </a:pPr>
            <a:r>
              <a:rPr lang="en-US" sz="3648">
                <a:solidFill>
                  <a:srgbClr val="6272A2"/>
                </a:solidFill>
                <a:latin typeface="Poppins"/>
                <a:ea typeface="Poppins"/>
                <a:cs typeface="Poppins"/>
                <a:sym typeface="Poppins"/>
              </a:rPr>
              <a:t>Why this topic is important and timely</a:t>
            </a:r>
          </a:p>
          <a:p>
            <a:pPr marL="787752" lvl="1" indent="-393876" algn="l">
              <a:lnSpc>
                <a:spcPts val="5108"/>
              </a:lnSpc>
              <a:buFont typeface="Arial"/>
              <a:buChar char="•"/>
            </a:pPr>
            <a:r>
              <a:rPr lang="en-US" sz="3648">
                <a:solidFill>
                  <a:srgbClr val="6272A2"/>
                </a:solidFill>
                <a:latin typeface="Poppins"/>
                <a:ea typeface="Poppins"/>
                <a:cs typeface="Poppins"/>
                <a:sym typeface="Poppins"/>
              </a:rPr>
              <a:t>Relevance to industry, policy, or society</a:t>
            </a:r>
          </a:p>
          <a:p>
            <a:pPr marL="787752" lvl="1" indent="-393876" algn="l">
              <a:lnSpc>
                <a:spcPts val="5108"/>
              </a:lnSpc>
              <a:spcBef>
                <a:spcPct val="0"/>
              </a:spcBef>
              <a:buFont typeface="Arial"/>
              <a:buChar char="•"/>
            </a:pPr>
            <a:r>
              <a:rPr lang="en-US" sz="3648">
                <a:solidFill>
                  <a:srgbClr val="6272A2"/>
                </a:solidFill>
                <a:latin typeface="Poppins"/>
                <a:ea typeface="Poppins"/>
                <a:cs typeface="Poppins"/>
                <a:sym typeface="Poppins"/>
              </a:rPr>
              <a:t>What is at stake if this problem remains unresolved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257870" y="3034419"/>
            <a:ext cx="6441132" cy="431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64748B"/>
                </a:solidFill>
                <a:latin typeface="Archivo Black"/>
                <a:ea typeface="Archivo Black"/>
                <a:cs typeface="Archivo Black"/>
                <a:sym typeface="Archivo Black"/>
              </a:rPr>
              <a:t>Setting the context for your research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17259300" cy="10287000"/>
            <a:chOff x="0" y="0"/>
            <a:chExt cx="4545659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4545659" cy="2709333"/>
            </a:xfrm>
            <a:custGeom>
              <a:avLst/>
              <a:gdLst/>
              <a:ahLst/>
              <a:cxnLst/>
              <a:rect l="l" t="t" r="r" b="b"/>
              <a:pathLst>
                <a:path w="4545659" h="2709333">
                  <a:moveTo>
                    <a:pt x="0" y="0"/>
                  </a:moveTo>
                  <a:lnTo>
                    <a:pt x="4545659" y="0"/>
                  </a:lnTo>
                  <a:lnTo>
                    <a:pt x="4545659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44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47625"/>
              <a:ext cx="4545659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1028680" y="979325"/>
            <a:ext cx="8414960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FFFFFF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BACKGROUND &amp; LITERATURE</a:t>
            </a:r>
          </a:p>
        </p:txBody>
      </p:sp>
      <p:sp>
        <p:nvSpPr>
          <p:cNvPr id="6" name="AutoShape 6"/>
          <p:cNvSpPr/>
          <p:nvPr/>
        </p:nvSpPr>
        <p:spPr>
          <a:xfrm flipV="1">
            <a:off x="1090570" y="1717563"/>
            <a:ext cx="8353070" cy="38100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 flipH="1">
            <a:off x="1028680" y="3508899"/>
            <a:ext cx="1089630" cy="1040102"/>
          </a:xfrm>
          <a:custGeom>
            <a:avLst/>
            <a:gdLst/>
            <a:ahLst/>
            <a:cxnLst/>
            <a:rect l="l" t="t" r="r" b="b"/>
            <a:pathLst>
              <a:path w="1089630" h="1040102">
                <a:moveTo>
                  <a:pt x="1089630" y="0"/>
                </a:moveTo>
                <a:lnTo>
                  <a:pt x="0" y="0"/>
                </a:lnTo>
                <a:lnTo>
                  <a:pt x="0" y="1040101"/>
                </a:lnTo>
                <a:lnTo>
                  <a:pt x="1089630" y="1040101"/>
                </a:lnTo>
                <a:lnTo>
                  <a:pt x="10896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H="1">
            <a:off x="1028680" y="5659005"/>
            <a:ext cx="1089630" cy="1040102"/>
          </a:xfrm>
          <a:custGeom>
            <a:avLst/>
            <a:gdLst/>
            <a:ahLst/>
            <a:cxnLst/>
            <a:rect l="l" t="t" r="r" b="b"/>
            <a:pathLst>
              <a:path w="1089630" h="1040102">
                <a:moveTo>
                  <a:pt x="1089630" y="0"/>
                </a:moveTo>
                <a:lnTo>
                  <a:pt x="0" y="0"/>
                </a:lnTo>
                <a:lnTo>
                  <a:pt x="0" y="1040101"/>
                </a:lnTo>
                <a:lnTo>
                  <a:pt x="1089630" y="1040101"/>
                </a:lnTo>
                <a:lnTo>
                  <a:pt x="10896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090484" y="7727806"/>
            <a:ext cx="1027846" cy="989363"/>
          </a:xfrm>
          <a:custGeom>
            <a:avLst/>
            <a:gdLst/>
            <a:ahLst/>
            <a:cxnLst/>
            <a:rect l="l" t="t" r="r" b="b"/>
            <a:pathLst>
              <a:path w="1027846" h="989363">
                <a:moveTo>
                  <a:pt x="0" y="0"/>
                </a:moveTo>
                <a:lnTo>
                  <a:pt x="1027846" y="0"/>
                </a:lnTo>
                <a:lnTo>
                  <a:pt x="1027846" y="989363"/>
                </a:lnTo>
                <a:lnTo>
                  <a:pt x="0" y="98936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2321547" y="3473912"/>
            <a:ext cx="7944034" cy="107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8"/>
              </a:lnSpc>
            </a:pPr>
            <a:r>
              <a:rPr lang="en-US" sz="30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Key Finding 1: Summary of relevant study (Author et al., 2023)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90484" y="2199855"/>
            <a:ext cx="6060728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FFFFFF"/>
                </a:solidFill>
                <a:latin typeface="Archivo Black"/>
                <a:ea typeface="Archivo Black"/>
                <a:cs typeface="Archivo Black"/>
                <a:sym typeface="Archivo Black"/>
              </a:rPr>
              <a:t>What we already know from existing research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321567" y="7642081"/>
            <a:ext cx="8162903" cy="107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8"/>
              </a:lnSpc>
              <a:spcBef>
                <a:spcPct val="0"/>
              </a:spcBef>
            </a:pPr>
            <a:r>
              <a:rPr lang="en-US" sz="30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Research Gap: What remains unclear or unexplored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321547" y="5491975"/>
            <a:ext cx="8162903" cy="10750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68"/>
              </a:lnSpc>
              <a:spcBef>
                <a:spcPct val="0"/>
              </a:spcBef>
            </a:pPr>
            <a:r>
              <a:rPr lang="en-US" sz="3048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Key Finding 2: Summary of relevant study (Author &amp; Author, 2024)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17855445" y="0"/>
            <a:ext cx="432555" cy="10287000"/>
            <a:chOff x="0" y="0"/>
            <a:chExt cx="113924" cy="2709333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113924" cy="2709333"/>
            </a:xfrm>
            <a:custGeom>
              <a:avLst/>
              <a:gdLst/>
              <a:ahLst/>
              <a:cxnLst/>
              <a:rect l="l" t="t" r="r" b="b"/>
              <a:pathLst>
                <a:path w="113924" h="2709333">
                  <a:moveTo>
                    <a:pt x="0" y="0"/>
                  </a:moveTo>
                  <a:lnTo>
                    <a:pt x="113924" y="0"/>
                  </a:lnTo>
                  <a:lnTo>
                    <a:pt x="113924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3348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47625"/>
              <a:ext cx="113924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9792" y="942975"/>
            <a:ext cx="10456889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33488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RESEARCH QUESTION &amp; OBJECTIVES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7649" y="1681213"/>
            <a:ext cx="10306393" cy="19050"/>
          </a:xfrm>
          <a:prstGeom prst="line">
            <a:avLst/>
          </a:prstGeom>
          <a:ln w="38100" cap="flat">
            <a:solidFill>
              <a:srgbClr val="3348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4642582" y="0"/>
            <a:ext cx="1479039" cy="10287000"/>
            <a:chOff x="0" y="0"/>
            <a:chExt cx="389541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389541" cy="2709333"/>
            </a:xfrm>
            <a:custGeom>
              <a:avLst/>
              <a:gdLst/>
              <a:ahLst/>
              <a:cxnLst/>
              <a:rect l="l" t="t" r="r" b="b"/>
              <a:pathLst>
                <a:path w="389541" h="2709333">
                  <a:moveTo>
                    <a:pt x="0" y="0"/>
                  </a:moveTo>
                  <a:lnTo>
                    <a:pt x="389541" y="0"/>
                  </a:lnTo>
                  <a:lnTo>
                    <a:pt x="389541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44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389541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1027649" y="9227221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2" y="0"/>
                </a:lnTo>
                <a:lnTo>
                  <a:pt x="2087282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027649" y="6414298"/>
            <a:ext cx="4769516" cy="12357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88"/>
              </a:lnSpc>
            </a:pPr>
            <a:r>
              <a:rPr lang="en-US" sz="2348">
                <a:solidFill>
                  <a:srgbClr val="334887"/>
                </a:solidFill>
                <a:latin typeface="Poppins"/>
                <a:ea typeface="Poppins"/>
                <a:cs typeface="Poppins"/>
                <a:sym typeface="Poppins"/>
              </a:rPr>
              <a:t>Objective 1: To investigate...</a:t>
            </a:r>
          </a:p>
          <a:p>
            <a:pPr algn="l">
              <a:lnSpc>
                <a:spcPts val="3288"/>
              </a:lnSpc>
            </a:pPr>
            <a:r>
              <a:rPr lang="en-US" sz="2348">
                <a:solidFill>
                  <a:srgbClr val="334887"/>
                </a:solidFill>
                <a:latin typeface="Poppins"/>
                <a:ea typeface="Poppins"/>
                <a:cs typeface="Poppins"/>
                <a:sym typeface="Poppins"/>
              </a:rPr>
              <a:t>Objective 2: To analyze...</a:t>
            </a:r>
          </a:p>
          <a:p>
            <a:pPr algn="l">
              <a:lnSpc>
                <a:spcPts val="3288"/>
              </a:lnSpc>
            </a:pPr>
            <a:r>
              <a:rPr lang="en-US" sz="2348">
                <a:solidFill>
                  <a:srgbClr val="334887"/>
                </a:solidFill>
                <a:latin typeface="Poppins"/>
                <a:ea typeface="Poppins"/>
                <a:cs typeface="Poppins"/>
                <a:sym typeface="Poppins"/>
              </a:rPr>
              <a:t>Objective 3: To evaluate...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777647" y="2435768"/>
            <a:ext cx="13122313" cy="1685601"/>
            <a:chOff x="0" y="0"/>
            <a:chExt cx="17496417" cy="2247468"/>
          </a:xfrm>
        </p:grpSpPr>
        <p:grpSp>
          <p:nvGrpSpPr>
            <p:cNvPr id="11" name="Group 11"/>
            <p:cNvGrpSpPr/>
            <p:nvPr/>
          </p:nvGrpSpPr>
          <p:grpSpPr>
            <a:xfrm>
              <a:off x="0" y="0"/>
              <a:ext cx="17496417" cy="2247468"/>
              <a:chOff x="0" y="0"/>
              <a:chExt cx="17496417" cy="2247468"/>
            </a:xfrm>
          </p:grpSpPr>
          <p:sp>
            <p:nvSpPr>
              <p:cNvPr id="12" name="Freeform 12"/>
              <p:cNvSpPr/>
              <p:nvPr/>
            </p:nvSpPr>
            <p:spPr>
              <a:xfrm>
                <a:off x="0" y="0"/>
                <a:ext cx="17496493" cy="2247417"/>
              </a:xfrm>
              <a:custGeom>
                <a:avLst/>
                <a:gdLst/>
                <a:ahLst/>
                <a:cxnLst/>
                <a:rect l="l" t="t" r="r" b="b"/>
                <a:pathLst>
                  <a:path w="17496493" h="2247417">
                    <a:moveTo>
                      <a:pt x="0" y="1123709"/>
                    </a:moveTo>
                    <a:cubicBezTo>
                      <a:pt x="0" y="502703"/>
                      <a:pt x="673840" y="0"/>
                      <a:pt x="1503908" y="0"/>
                    </a:cubicBezTo>
                    <a:lnTo>
                      <a:pt x="15992576" y="0"/>
                    </a:lnTo>
                    <a:lnTo>
                      <a:pt x="15992576" y="23069"/>
                    </a:lnTo>
                    <a:lnTo>
                      <a:pt x="15992576" y="0"/>
                    </a:lnTo>
                    <a:cubicBezTo>
                      <a:pt x="16822644" y="0"/>
                      <a:pt x="17496493" y="502703"/>
                      <a:pt x="17496493" y="1123709"/>
                    </a:cubicBezTo>
                    <a:lnTo>
                      <a:pt x="17466128" y="1123709"/>
                    </a:lnTo>
                    <a:lnTo>
                      <a:pt x="17496493" y="1123709"/>
                    </a:lnTo>
                    <a:lnTo>
                      <a:pt x="17466128" y="1123709"/>
                    </a:lnTo>
                    <a:lnTo>
                      <a:pt x="17496493" y="1123709"/>
                    </a:lnTo>
                    <a:cubicBezTo>
                      <a:pt x="17496493" y="1744715"/>
                      <a:pt x="16822644" y="2247417"/>
                      <a:pt x="15992576" y="2247417"/>
                    </a:cubicBezTo>
                    <a:lnTo>
                      <a:pt x="15992576" y="2224348"/>
                    </a:lnTo>
                    <a:lnTo>
                      <a:pt x="15992576" y="2247417"/>
                    </a:lnTo>
                    <a:lnTo>
                      <a:pt x="1503908" y="2247417"/>
                    </a:lnTo>
                    <a:lnTo>
                      <a:pt x="1503908" y="2224348"/>
                    </a:lnTo>
                    <a:lnTo>
                      <a:pt x="1503908" y="2247417"/>
                    </a:lnTo>
                    <a:cubicBezTo>
                      <a:pt x="673840" y="2247519"/>
                      <a:pt x="0" y="1744715"/>
                      <a:pt x="0" y="1123709"/>
                    </a:cubicBezTo>
                    <a:moveTo>
                      <a:pt x="60601" y="1123709"/>
                    </a:moveTo>
                    <a:lnTo>
                      <a:pt x="30356" y="1123709"/>
                    </a:lnTo>
                    <a:lnTo>
                      <a:pt x="60601" y="1123709"/>
                    </a:lnTo>
                    <a:cubicBezTo>
                      <a:pt x="60601" y="1718519"/>
                      <a:pt x="706309" y="2201364"/>
                      <a:pt x="1503797" y="2201364"/>
                    </a:cubicBezTo>
                    <a:lnTo>
                      <a:pt x="15992464" y="2201364"/>
                    </a:lnTo>
                    <a:cubicBezTo>
                      <a:pt x="16790064" y="2201364"/>
                      <a:pt x="17435661" y="1718519"/>
                      <a:pt x="17435661" y="1123709"/>
                    </a:cubicBezTo>
                    <a:cubicBezTo>
                      <a:pt x="17435661" y="528899"/>
                      <a:pt x="16790064" y="46054"/>
                      <a:pt x="15992576" y="46054"/>
                    </a:cubicBezTo>
                    <a:lnTo>
                      <a:pt x="1503908" y="46054"/>
                    </a:lnTo>
                    <a:lnTo>
                      <a:pt x="1503908" y="23069"/>
                    </a:lnTo>
                    <a:lnTo>
                      <a:pt x="1503908" y="46054"/>
                    </a:lnTo>
                    <a:cubicBezTo>
                      <a:pt x="706309" y="46054"/>
                      <a:pt x="60601" y="528983"/>
                      <a:pt x="60601" y="1123709"/>
                    </a:cubicBezTo>
                    <a:close/>
                  </a:path>
                </a:pathLst>
              </a:custGeom>
              <a:solidFill>
                <a:srgbClr val="593C8F"/>
              </a:solidFill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" name="TextBox 13"/>
            <p:cNvSpPr txBox="1"/>
            <p:nvPr/>
          </p:nvSpPr>
          <p:spPr>
            <a:xfrm>
              <a:off x="825181" y="525564"/>
              <a:ext cx="15846055" cy="108204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6719"/>
                </a:lnSpc>
              </a:pPr>
              <a:r>
                <a:rPr lang="en-US" sz="4800" b="1">
                  <a:solidFill>
                    <a:srgbClr val="003366"/>
                  </a:solidFill>
                  <a:latin typeface="Arimo Bold"/>
                  <a:ea typeface="Arimo Bold"/>
                  <a:cs typeface="Arimo Bold"/>
                  <a:sym typeface="Arimo Bold"/>
                </a:rPr>
                <a:t>"What is your main research question?"</a:t>
              </a:r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9792" y="5645369"/>
            <a:ext cx="3392388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334887"/>
                </a:solidFill>
                <a:latin typeface="Archivo Black"/>
                <a:ea typeface="Archivo Black"/>
                <a:cs typeface="Archivo Black"/>
                <a:sym typeface="Archivo Black"/>
              </a:rPr>
              <a:t>Research Objectives: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8959850" y="-4000500"/>
            <a:ext cx="368300" cy="18288000"/>
            <a:chOff x="0" y="0"/>
            <a:chExt cx="97001" cy="481659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97001" cy="4816592"/>
            </a:xfrm>
            <a:custGeom>
              <a:avLst/>
              <a:gdLst/>
              <a:ahLst/>
              <a:cxnLst/>
              <a:rect l="l" t="t" r="r" b="b"/>
              <a:pathLst>
                <a:path w="97001" h="4816592">
                  <a:moveTo>
                    <a:pt x="0" y="0"/>
                  </a:moveTo>
                  <a:lnTo>
                    <a:pt x="97001" y="0"/>
                  </a:lnTo>
                  <a:lnTo>
                    <a:pt x="97001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334887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97001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028700" y="966533"/>
            <a:ext cx="49574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334887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METHODOLOGY</a:t>
            </a:r>
          </a:p>
        </p:txBody>
      </p:sp>
      <p:sp>
        <p:nvSpPr>
          <p:cNvPr id="7" name="AutoShape 7"/>
          <p:cNvSpPr/>
          <p:nvPr/>
        </p:nvSpPr>
        <p:spPr>
          <a:xfrm>
            <a:off x="1028700" y="1723821"/>
            <a:ext cx="4588381" cy="0"/>
          </a:xfrm>
          <a:prstGeom prst="line">
            <a:avLst/>
          </a:prstGeom>
          <a:ln w="38100" cap="flat">
            <a:solidFill>
              <a:srgbClr val="334887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7062941" y="6901229"/>
            <a:ext cx="392717" cy="1565177"/>
          </a:xfrm>
          <a:custGeom>
            <a:avLst/>
            <a:gdLst/>
            <a:ahLst/>
            <a:cxnLst/>
            <a:rect l="l" t="t" r="r" b="b"/>
            <a:pathLst>
              <a:path w="392717" h="1565177">
                <a:moveTo>
                  <a:pt x="0" y="0"/>
                </a:moveTo>
                <a:lnTo>
                  <a:pt x="392718" y="0"/>
                </a:lnTo>
                <a:lnTo>
                  <a:pt x="392718" y="1565177"/>
                </a:lnTo>
                <a:lnTo>
                  <a:pt x="0" y="156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7368733" y="1704771"/>
            <a:ext cx="392717" cy="1565177"/>
          </a:xfrm>
          <a:custGeom>
            <a:avLst/>
            <a:gdLst/>
            <a:ahLst/>
            <a:cxnLst/>
            <a:rect l="l" t="t" r="r" b="b"/>
            <a:pathLst>
              <a:path w="392717" h="1565177">
                <a:moveTo>
                  <a:pt x="0" y="0"/>
                </a:moveTo>
                <a:lnTo>
                  <a:pt x="392717" y="0"/>
                </a:lnTo>
                <a:lnTo>
                  <a:pt x="392717" y="1565177"/>
                </a:lnTo>
                <a:lnTo>
                  <a:pt x="0" y="156517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980852" y="2259394"/>
            <a:ext cx="5284143" cy="3987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19"/>
              </a:lnSpc>
              <a:spcBef>
                <a:spcPct val="0"/>
              </a:spcBef>
            </a:pPr>
            <a:r>
              <a:rPr lang="en-US" sz="2299">
                <a:solidFill>
                  <a:srgbClr val="64748B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you conducted the research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9621342" y="998743"/>
            <a:ext cx="7214911" cy="3318862"/>
            <a:chOff x="0" y="0"/>
            <a:chExt cx="9619882" cy="4425150"/>
          </a:xfrm>
        </p:grpSpPr>
        <p:sp>
          <p:nvSpPr>
            <p:cNvPr id="12" name="Freeform 12"/>
            <p:cNvSpPr/>
            <p:nvPr/>
          </p:nvSpPr>
          <p:spPr>
            <a:xfrm>
              <a:off x="34671" y="34671"/>
              <a:ext cx="9550527" cy="4355846"/>
            </a:xfrm>
            <a:custGeom>
              <a:avLst/>
              <a:gdLst/>
              <a:ahLst/>
              <a:cxnLst/>
              <a:rect l="l" t="t" r="r" b="b"/>
              <a:pathLst>
                <a:path w="9550527" h="4355846">
                  <a:moveTo>
                    <a:pt x="0" y="1950720"/>
                  </a:moveTo>
                  <a:cubicBezTo>
                    <a:pt x="0" y="873379"/>
                    <a:pt x="880872" y="0"/>
                    <a:pt x="1967484" y="0"/>
                  </a:cubicBezTo>
                  <a:lnTo>
                    <a:pt x="7583043" y="0"/>
                  </a:lnTo>
                  <a:cubicBezTo>
                    <a:pt x="8669655" y="0"/>
                    <a:pt x="9550527" y="873379"/>
                    <a:pt x="9550527" y="1950720"/>
                  </a:cubicBezTo>
                  <a:lnTo>
                    <a:pt x="9550527" y="2405126"/>
                  </a:lnTo>
                  <a:cubicBezTo>
                    <a:pt x="9550527" y="3482467"/>
                    <a:pt x="8669655" y="4355846"/>
                    <a:pt x="7583043" y="4355846"/>
                  </a:cubicBezTo>
                  <a:lnTo>
                    <a:pt x="1967484" y="4355846"/>
                  </a:lnTo>
                  <a:cubicBezTo>
                    <a:pt x="880872" y="4355846"/>
                    <a:pt x="0" y="3482467"/>
                    <a:pt x="0" y="2405126"/>
                  </a:cubicBezTo>
                  <a:close/>
                </a:path>
              </a:pathLst>
            </a:custGeom>
            <a:solidFill>
              <a:srgbClr val="F8FA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3"/>
            <p:cNvSpPr/>
            <p:nvPr/>
          </p:nvSpPr>
          <p:spPr>
            <a:xfrm>
              <a:off x="0" y="0"/>
              <a:ext cx="9619869" cy="4425188"/>
            </a:xfrm>
            <a:custGeom>
              <a:avLst/>
              <a:gdLst/>
              <a:ahLst/>
              <a:cxnLst/>
              <a:rect l="l" t="t" r="r" b="b"/>
              <a:pathLst>
                <a:path w="9619869" h="4425188">
                  <a:moveTo>
                    <a:pt x="0" y="1985391"/>
                  </a:moveTo>
                  <a:cubicBezTo>
                    <a:pt x="0" y="888619"/>
                    <a:pt x="896620" y="0"/>
                    <a:pt x="2002155" y="0"/>
                  </a:cubicBezTo>
                  <a:lnTo>
                    <a:pt x="7617714" y="0"/>
                  </a:lnTo>
                  <a:lnTo>
                    <a:pt x="7617714" y="34671"/>
                  </a:lnTo>
                  <a:lnTo>
                    <a:pt x="7617714" y="0"/>
                  </a:lnTo>
                  <a:lnTo>
                    <a:pt x="7617714" y="34671"/>
                  </a:lnTo>
                  <a:lnTo>
                    <a:pt x="7617714" y="0"/>
                  </a:lnTo>
                  <a:cubicBezTo>
                    <a:pt x="8723122" y="0"/>
                    <a:pt x="9619869" y="888619"/>
                    <a:pt x="9619869" y="1985391"/>
                  </a:cubicBezTo>
                  <a:lnTo>
                    <a:pt x="9619869" y="2439797"/>
                  </a:lnTo>
                  <a:lnTo>
                    <a:pt x="9585198" y="2439797"/>
                  </a:lnTo>
                  <a:lnTo>
                    <a:pt x="9619869" y="2439797"/>
                  </a:lnTo>
                  <a:cubicBezTo>
                    <a:pt x="9619869" y="3536569"/>
                    <a:pt x="8723249" y="4425188"/>
                    <a:pt x="7617714" y="4425188"/>
                  </a:cubicBezTo>
                  <a:lnTo>
                    <a:pt x="7617714" y="4390517"/>
                  </a:lnTo>
                  <a:lnTo>
                    <a:pt x="7617714" y="4425188"/>
                  </a:lnTo>
                  <a:lnTo>
                    <a:pt x="2002155" y="4425188"/>
                  </a:lnTo>
                  <a:lnTo>
                    <a:pt x="2002155" y="4390517"/>
                  </a:lnTo>
                  <a:lnTo>
                    <a:pt x="2002155" y="4425188"/>
                  </a:lnTo>
                  <a:cubicBezTo>
                    <a:pt x="896620" y="4425188"/>
                    <a:pt x="0" y="3536569"/>
                    <a:pt x="0" y="2439797"/>
                  </a:cubicBezTo>
                  <a:lnTo>
                    <a:pt x="0" y="1985391"/>
                  </a:lnTo>
                  <a:lnTo>
                    <a:pt x="34671" y="1985391"/>
                  </a:lnTo>
                  <a:lnTo>
                    <a:pt x="0" y="1985391"/>
                  </a:lnTo>
                  <a:moveTo>
                    <a:pt x="69215" y="1985391"/>
                  </a:moveTo>
                  <a:lnTo>
                    <a:pt x="69215" y="2439797"/>
                  </a:lnTo>
                  <a:lnTo>
                    <a:pt x="34671" y="2439797"/>
                  </a:lnTo>
                  <a:lnTo>
                    <a:pt x="69215" y="2439797"/>
                  </a:lnTo>
                  <a:cubicBezTo>
                    <a:pt x="69215" y="3497707"/>
                    <a:pt x="934339" y="4355846"/>
                    <a:pt x="2002028" y="4355846"/>
                  </a:cubicBezTo>
                  <a:lnTo>
                    <a:pt x="7617714" y="4355846"/>
                  </a:lnTo>
                  <a:cubicBezTo>
                    <a:pt x="8685530" y="4355846"/>
                    <a:pt x="9550527" y="3497707"/>
                    <a:pt x="9550527" y="2439797"/>
                  </a:cubicBezTo>
                  <a:lnTo>
                    <a:pt x="9550527" y="1985391"/>
                  </a:lnTo>
                  <a:lnTo>
                    <a:pt x="9585198" y="1985391"/>
                  </a:lnTo>
                  <a:lnTo>
                    <a:pt x="9550527" y="1985391"/>
                  </a:lnTo>
                  <a:cubicBezTo>
                    <a:pt x="9550527" y="927481"/>
                    <a:pt x="8685403" y="69342"/>
                    <a:pt x="7617714" y="69342"/>
                  </a:cubicBezTo>
                  <a:lnTo>
                    <a:pt x="2002155" y="69342"/>
                  </a:lnTo>
                  <a:lnTo>
                    <a:pt x="2002155" y="34671"/>
                  </a:lnTo>
                  <a:lnTo>
                    <a:pt x="2002155" y="69215"/>
                  </a:lnTo>
                  <a:cubicBezTo>
                    <a:pt x="934339" y="69215"/>
                    <a:pt x="69215" y="927481"/>
                    <a:pt x="69215" y="1985391"/>
                  </a:cubicBez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56697" y="1628898"/>
            <a:ext cx="6063082" cy="65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>
                <a:solidFill>
                  <a:srgbClr val="003366"/>
                </a:solidFill>
                <a:latin typeface="Arimo Bold"/>
                <a:ea typeface="Arimo Bold"/>
                <a:cs typeface="Arimo Bold"/>
                <a:sym typeface="Arimo Bold"/>
              </a:rPr>
              <a:t>Research Design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0256697" y="2461422"/>
            <a:ext cx="5944200" cy="122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Quantitative / Qualitative / Mixed methods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1028700" y="6043437"/>
            <a:ext cx="7215188" cy="3318862"/>
            <a:chOff x="0" y="0"/>
            <a:chExt cx="9620250" cy="4425150"/>
          </a:xfrm>
        </p:grpSpPr>
        <p:sp>
          <p:nvSpPr>
            <p:cNvPr id="17" name="Freeform 17"/>
            <p:cNvSpPr/>
            <p:nvPr/>
          </p:nvSpPr>
          <p:spPr>
            <a:xfrm>
              <a:off x="34671" y="34671"/>
              <a:ext cx="9550908" cy="4355846"/>
            </a:xfrm>
            <a:custGeom>
              <a:avLst/>
              <a:gdLst/>
              <a:ahLst/>
              <a:cxnLst/>
              <a:rect l="l" t="t" r="r" b="b"/>
              <a:pathLst>
                <a:path w="9550908" h="4355846">
                  <a:moveTo>
                    <a:pt x="0" y="1950720"/>
                  </a:moveTo>
                  <a:cubicBezTo>
                    <a:pt x="0" y="873379"/>
                    <a:pt x="880872" y="0"/>
                    <a:pt x="1967484" y="0"/>
                  </a:cubicBezTo>
                  <a:lnTo>
                    <a:pt x="7583424" y="0"/>
                  </a:lnTo>
                  <a:cubicBezTo>
                    <a:pt x="8670036" y="0"/>
                    <a:pt x="9550908" y="873379"/>
                    <a:pt x="9550908" y="1950720"/>
                  </a:cubicBezTo>
                  <a:lnTo>
                    <a:pt x="9550908" y="2405126"/>
                  </a:lnTo>
                  <a:cubicBezTo>
                    <a:pt x="9550908" y="3482467"/>
                    <a:pt x="8670036" y="4355846"/>
                    <a:pt x="7583424" y="4355846"/>
                  </a:cubicBezTo>
                  <a:lnTo>
                    <a:pt x="1967484" y="4355846"/>
                  </a:lnTo>
                  <a:cubicBezTo>
                    <a:pt x="880872" y="4355846"/>
                    <a:pt x="0" y="3482467"/>
                    <a:pt x="0" y="2405126"/>
                  </a:cubicBezTo>
                  <a:close/>
                </a:path>
              </a:pathLst>
            </a:custGeom>
            <a:solidFill>
              <a:srgbClr val="F8FAF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0" y="0"/>
              <a:ext cx="9620250" cy="4425188"/>
            </a:xfrm>
            <a:custGeom>
              <a:avLst/>
              <a:gdLst/>
              <a:ahLst/>
              <a:cxnLst/>
              <a:rect l="l" t="t" r="r" b="b"/>
              <a:pathLst>
                <a:path w="9620250" h="4425188">
                  <a:moveTo>
                    <a:pt x="0" y="1985391"/>
                  </a:moveTo>
                  <a:cubicBezTo>
                    <a:pt x="0" y="888619"/>
                    <a:pt x="896620" y="0"/>
                    <a:pt x="2002155" y="0"/>
                  </a:cubicBezTo>
                  <a:lnTo>
                    <a:pt x="7618095" y="0"/>
                  </a:lnTo>
                  <a:lnTo>
                    <a:pt x="7618095" y="34671"/>
                  </a:lnTo>
                  <a:lnTo>
                    <a:pt x="7618095" y="0"/>
                  </a:lnTo>
                  <a:lnTo>
                    <a:pt x="7618095" y="34671"/>
                  </a:lnTo>
                  <a:lnTo>
                    <a:pt x="7618095" y="0"/>
                  </a:lnTo>
                  <a:cubicBezTo>
                    <a:pt x="8723630" y="0"/>
                    <a:pt x="9620250" y="888619"/>
                    <a:pt x="9620250" y="1985391"/>
                  </a:cubicBezTo>
                  <a:lnTo>
                    <a:pt x="9620250" y="2439797"/>
                  </a:lnTo>
                  <a:lnTo>
                    <a:pt x="9585579" y="2439797"/>
                  </a:lnTo>
                  <a:lnTo>
                    <a:pt x="9620250" y="2439797"/>
                  </a:lnTo>
                  <a:cubicBezTo>
                    <a:pt x="9620250" y="3536569"/>
                    <a:pt x="8723630" y="4425188"/>
                    <a:pt x="7618095" y="4425188"/>
                  </a:cubicBezTo>
                  <a:lnTo>
                    <a:pt x="7618095" y="4390517"/>
                  </a:lnTo>
                  <a:lnTo>
                    <a:pt x="7618095" y="4425188"/>
                  </a:lnTo>
                  <a:lnTo>
                    <a:pt x="2002155" y="4425188"/>
                  </a:lnTo>
                  <a:lnTo>
                    <a:pt x="2002155" y="4390517"/>
                  </a:lnTo>
                  <a:lnTo>
                    <a:pt x="2002155" y="4425188"/>
                  </a:lnTo>
                  <a:cubicBezTo>
                    <a:pt x="896620" y="4425188"/>
                    <a:pt x="0" y="3536569"/>
                    <a:pt x="0" y="2439797"/>
                  </a:cubicBezTo>
                  <a:lnTo>
                    <a:pt x="0" y="1985391"/>
                  </a:lnTo>
                  <a:lnTo>
                    <a:pt x="34671" y="1985391"/>
                  </a:lnTo>
                  <a:lnTo>
                    <a:pt x="0" y="1985391"/>
                  </a:lnTo>
                  <a:moveTo>
                    <a:pt x="69215" y="1985391"/>
                  </a:moveTo>
                  <a:lnTo>
                    <a:pt x="69215" y="2439797"/>
                  </a:lnTo>
                  <a:lnTo>
                    <a:pt x="34671" y="2439797"/>
                  </a:lnTo>
                  <a:lnTo>
                    <a:pt x="69215" y="2439797"/>
                  </a:lnTo>
                  <a:cubicBezTo>
                    <a:pt x="69215" y="3497707"/>
                    <a:pt x="934339" y="4355846"/>
                    <a:pt x="2002028" y="4355846"/>
                  </a:cubicBezTo>
                  <a:lnTo>
                    <a:pt x="7617968" y="4355846"/>
                  </a:lnTo>
                  <a:cubicBezTo>
                    <a:pt x="8685785" y="4355846"/>
                    <a:pt x="9550781" y="3497707"/>
                    <a:pt x="9550781" y="2439797"/>
                  </a:cubicBezTo>
                  <a:lnTo>
                    <a:pt x="9550781" y="1985391"/>
                  </a:lnTo>
                  <a:lnTo>
                    <a:pt x="9585452" y="1985391"/>
                  </a:lnTo>
                  <a:lnTo>
                    <a:pt x="9550781" y="1985391"/>
                  </a:lnTo>
                  <a:cubicBezTo>
                    <a:pt x="9550781" y="927481"/>
                    <a:pt x="8685657" y="69342"/>
                    <a:pt x="7617968" y="69342"/>
                  </a:cubicBezTo>
                  <a:lnTo>
                    <a:pt x="2002155" y="69342"/>
                  </a:lnTo>
                  <a:lnTo>
                    <a:pt x="2002155" y="34671"/>
                  </a:lnTo>
                  <a:lnTo>
                    <a:pt x="2002155" y="69215"/>
                  </a:lnTo>
                  <a:cubicBezTo>
                    <a:pt x="934339" y="69215"/>
                    <a:pt x="69215" y="927481"/>
                    <a:pt x="69215" y="1985391"/>
                  </a:cubicBezTo>
                  <a:close/>
                </a:path>
              </a:pathLst>
            </a:custGeom>
            <a:solidFill>
              <a:srgbClr val="0066CC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664065" y="6673592"/>
            <a:ext cx="6063358" cy="6516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680"/>
              </a:lnSpc>
            </a:pPr>
            <a:r>
              <a:rPr lang="en-US" sz="3600" b="1">
                <a:solidFill>
                  <a:srgbClr val="003366"/>
                </a:solidFill>
                <a:latin typeface="Arimo Bold"/>
                <a:ea typeface="Arimo Bold"/>
                <a:cs typeface="Arimo Bold"/>
                <a:sym typeface="Arimo Bold"/>
              </a:rPr>
              <a:t>Data Collection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664065" y="7506115"/>
            <a:ext cx="5944467" cy="1220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320"/>
              </a:lnSpc>
            </a:pPr>
            <a:r>
              <a:rPr lang="en-US" sz="2700">
                <a:solidFill>
                  <a:srgbClr val="003366"/>
                </a:solidFill>
                <a:latin typeface="Arimo"/>
                <a:ea typeface="Arimo"/>
                <a:cs typeface="Arimo"/>
                <a:sym typeface="Arimo"/>
              </a:rPr>
              <a:t>Source, time period, sample size (N = XXX)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86537" y="1030804"/>
            <a:ext cx="49574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 1</a:t>
            </a:r>
          </a:p>
        </p:txBody>
      </p:sp>
      <p:sp>
        <p:nvSpPr>
          <p:cNvPr id="4" name="AutoShape 4"/>
          <p:cNvSpPr/>
          <p:nvPr/>
        </p:nvSpPr>
        <p:spPr>
          <a:xfrm>
            <a:off x="4189304" y="1788092"/>
            <a:ext cx="4123690" cy="0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44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189304" y="8617964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598108" y="5095875"/>
            <a:ext cx="6034236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[Insert your most important chart/graph here]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20438" y="8436840"/>
            <a:ext cx="9045935" cy="70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3600" b="1">
                <a:solidFill>
                  <a:srgbClr val="003366"/>
                </a:solidFill>
                <a:latin typeface="Arimo Bold"/>
                <a:ea typeface="Arimo Bold"/>
                <a:cs typeface="Arimo Bold"/>
                <a:sym typeface="Arimo Bold"/>
              </a:rPr>
              <a:t>[Your main result in one clear sentence]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4186537" y="1030804"/>
            <a:ext cx="49574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KEY FINDING 2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4189304" y="1769042"/>
            <a:ext cx="4123690" cy="19050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0" y="0"/>
            <a:ext cx="3086100" cy="10287000"/>
            <a:chOff x="0" y="0"/>
            <a:chExt cx="812800" cy="27093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2E4481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4189304" y="8617964"/>
            <a:ext cx="2087283" cy="521821"/>
          </a:xfrm>
          <a:custGeom>
            <a:avLst/>
            <a:gdLst/>
            <a:ahLst/>
            <a:cxnLst/>
            <a:rect l="l" t="t" r="r" b="b"/>
            <a:pathLst>
              <a:path w="2087283" h="521821">
                <a:moveTo>
                  <a:pt x="0" y="0"/>
                </a:moveTo>
                <a:lnTo>
                  <a:pt x="2087283" y="0"/>
                </a:lnTo>
                <a:lnTo>
                  <a:pt x="2087283" y="521821"/>
                </a:lnTo>
                <a:lnTo>
                  <a:pt x="0" y="52182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1687033" y="5095875"/>
            <a:ext cx="5856387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dirty="0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[Insert supporting chart or regression table]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820438" y="8436840"/>
            <a:ext cx="9045935" cy="7029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60"/>
              </a:lnSpc>
            </a:pPr>
            <a:r>
              <a:rPr lang="en-US" sz="3600" b="1" dirty="0">
                <a:solidFill>
                  <a:srgbClr val="003366"/>
                </a:solidFill>
                <a:latin typeface="Arimo Bold"/>
                <a:ea typeface="Arimo Bold"/>
                <a:cs typeface="Arimo Bold"/>
                <a:sym typeface="Arimo Bold"/>
              </a:rPr>
              <a:t>[Second important result statement]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9771" y="942975"/>
            <a:ext cx="6489406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ADDITIONAL RESULTS</a:t>
            </a:r>
          </a:p>
        </p:txBody>
      </p:sp>
      <p:sp>
        <p:nvSpPr>
          <p:cNvPr id="3" name="AutoShape 3"/>
          <p:cNvSpPr/>
          <p:nvPr/>
        </p:nvSpPr>
        <p:spPr>
          <a:xfrm>
            <a:off x="1028700" y="1681213"/>
            <a:ext cx="6258416" cy="0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6480175" y="-1520825"/>
            <a:ext cx="5327650" cy="18288000"/>
            <a:chOff x="0" y="0"/>
            <a:chExt cx="1403167" cy="4816593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1403167" cy="4816592"/>
            </a:xfrm>
            <a:custGeom>
              <a:avLst/>
              <a:gdLst/>
              <a:ahLst/>
              <a:cxnLst/>
              <a:rect l="l" t="t" r="r" b="b"/>
              <a:pathLst>
                <a:path w="1403167" h="4816592">
                  <a:moveTo>
                    <a:pt x="0" y="0"/>
                  </a:moveTo>
                  <a:lnTo>
                    <a:pt x="1403167" y="0"/>
                  </a:lnTo>
                  <a:lnTo>
                    <a:pt x="1403167" y="4816592"/>
                  </a:lnTo>
                  <a:lnTo>
                    <a:pt x="0" y="4816592"/>
                  </a:lnTo>
                  <a:close/>
                </a:path>
              </a:pathLst>
            </a:custGeom>
            <a:solidFill>
              <a:srgbClr val="1E39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47625"/>
              <a:ext cx="1403167" cy="486421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028700" y="8220075"/>
            <a:ext cx="4512585" cy="56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5"/>
              </a:lnSpc>
              <a:spcBef>
                <a:spcPct val="0"/>
              </a:spcBef>
            </a:pPr>
            <a:r>
              <a:rPr lang="en-US" sz="16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Finding 3: Third important result with specific numbers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5986163" y="8220075"/>
            <a:ext cx="4512585" cy="568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285"/>
              </a:lnSpc>
            </a:pPr>
            <a:r>
              <a:rPr lang="en-US" sz="1632" b="1">
                <a:solidFill>
                  <a:srgbClr val="FFFFFF"/>
                </a:solidFill>
                <a:latin typeface="Poppins Bold"/>
                <a:ea typeface="Poppins Bold"/>
                <a:cs typeface="Poppins Bold"/>
                <a:sym typeface="Poppins Bold"/>
              </a:rPr>
              <a:t>Finding 4:</a:t>
            </a:r>
            <a:r>
              <a:rPr lang="en-US" sz="1632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Fourth result (if applicable)</a:t>
            </a:r>
          </a:p>
          <a:p>
            <a:pPr algn="l">
              <a:lnSpc>
                <a:spcPts val="2285"/>
              </a:lnSpc>
              <a:spcBef>
                <a:spcPct val="0"/>
              </a:spcBef>
            </a:pPr>
            <a:endParaRPr lang="en-US" sz="1632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9" name="Group 9"/>
          <p:cNvGrpSpPr/>
          <p:nvPr/>
        </p:nvGrpSpPr>
        <p:grpSpPr>
          <a:xfrm rot="5400000">
            <a:off x="9988864" y="2389419"/>
            <a:ext cx="8304899" cy="6235974"/>
            <a:chOff x="0" y="0"/>
            <a:chExt cx="2187298" cy="1642396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187298" cy="1642396"/>
            </a:xfrm>
            <a:custGeom>
              <a:avLst/>
              <a:gdLst/>
              <a:ahLst/>
              <a:cxnLst/>
              <a:rect l="l" t="t" r="r" b="b"/>
              <a:pathLst>
                <a:path w="2187298" h="1642396">
                  <a:moveTo>
                    <a:pt x="61526" y="0"/>
                  </a:moveTo>
                  <a:lnTo>
                    <a:pt x="2125773" y="0"/>
                  </a:lnTo>
                  <a:cubicBezTo>
                    <a:pt x="2142090" y="0"/>
                    <a:pt x="2157740" y="6482"/>
                    <a:pt x="2169278" y="18021"/>
                  </a:cubicBezTo>
                  <a:cubicBezTo>
                    <a:pt x="2180816" y="29559"/>
                    <a:pt x="2187298" y="45208"/>
                    <a:pt x="2187298" y="61526"/>
                  </a:cubicBezTo>
                  <a:lnTo>
                    <a:pt x="2187298" y="1580871"/>
                  </a:lnTo>
                  <a:cubicBezTo>
                    <a:pt x="2187298" y="1614850"/>
                    <a:pt x="2159752" y="1642396"/>
                    <a:pt x="2125773" y="1642396"/>
                  </a:cubicBezTo>
                  <a:lnTo>
                    <a:pt x="61526" y="1642396"/>
                  </a:lnTo>
                  <a:cubicBezTo>
                    <a:pt x="45208" y="1642396"/>
                    <a:pt x="29559" y="1635914"/>
                    <a:pt x="18021" y="1624376"/>
                  </a:cubicBezTo>
                  <a:cubicBezTo>
                    <a:pt x="6482" y="1612838"/>
                    <a:pt x="0" y="1597188"/>
                    <a:pt x="0" y="1580871"/>
                  </a:cubicBezTo>
                  <a:lnTo>
                    <a:pt x="0" y="61526"/>
                  </a:lnTo>
                  <a:cubicBezTo>
                    <a:pt x="0" y="45208"/>
                    <a:pt x="6482" y="29559"/>
                    <a:pt x="18021" y="18021"/>
                  </a:cubicBezTo>
                  <a:cubicBezTo>
                    <a:pt x="29559" y="6482"/>
                    <a:pt x="45208" y="0"/>
                    <a:pt x="61526" y="0"/>
                  </a:cubicBezTo>
                  <a:close/>
                </a:path>
              </a:pathLst>
            </a:custGeom>
            <a:solidFill>
              <a:srgbClr val="FFFFFF"/>
            </a:solidFill>
            <a:ln w="114300" cap="rnd">
              <a:solidFill>
                <a:srgbClr val="2E448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47625"/>
              <a:ext cx="2187298" cy="169002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11482871" y="5317223"/>
            <a:ext cx="5316885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[Insert supporting table or visualization]</a:t>
            </a:r>
          </a:p>
        </p:txBody>
      </p:sp>
      <p:sp>
        <p:nvSpPr>
          <p:cNvPr id="13" name="Freeform 13"/>
          <p:cNvSpPr/>
          <p:nvPr/>
        </p:nvSpPr>
        <p:spPr>
          <a:xfrm flipH="1">
            <a:off x="1029771" y="6583073"/>
            <a:ext cx="1089630" cy="1040102"/>
          </a:xfrm>
          <a:custGeom>
            <a:avLst/>
            <a:gdLst/>
            <a:ahLst/>
            <a:cxnLst/>
            <a:rect l="l" t="t" r="r" b="b"/>
            <a:pathLst>
              <a:path w="1089630" h="1040102">
                <a:moveTo>
                  <a:pt x="1089631" y="0"/>
                </a:moveTo>
                <a:lnTo>
                  <a:pt x="0" y="0"/>
                </a:lnTo>
                <a:lnTo>
                  <a:pt x="0" y="1040102"/>
                </a:lnTo>
                <a:lnTo>
                  <a:pt x="1089631" y="1040102"/>
                </a:lnTo>
                <a:lnTo>
                  <a:pt x="1089631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 flipH="1">
            <a:off x="5986163" y="6583073"/>
            <a:ext cx="1089630" cy="1040102"/>
          </a:xfrm>
          <a:custGeom>
            <a:avLst/>
            <a:gdLst/>
            <a:ahLst/>
            <a:cxnLst/>
            <a:rect l="l" t="t" r="r" b="b"/>
            <a:pathLst>
              <a:path w="1089630" h="1040102">
                <a:moveTo>
                  <a:pt x="1089630" y="0"/>
                </a:moveTo>
                <a:lnTo>
                  <a:pt x="0" y="0"/>
                </a:lnTo>
                <a:lnTo>
                  <a:pt x="0" y="1040102"/>
                </a:lnTo>
                <a:lnTo>
                  <a:pt x="1089630" y="1040102"/>
                </a:lnTo>
                <a:lnTo>
                  <a:pt x="108963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20312" r="-2031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9771" y="942975"/>
            <a:ext cx="4957463" cy="7382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18"/>
              </a:lnSpc>
              <a:spcBef>
                <a:spcPct val="0"/>
              </a:spcBef>
            </a:pPr>
            <a:r>
              <a:rPr lang="en-US" sz="4298">
                <a:solidFill>
                  <a:srgbClr val="2E4481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DISCUSSION</a:t>
            </a:r>
          </a:p>
        </p:txBody>
      </p:sp>
      <p:sp>
        <p:nvSpPr>
          <p:cNvPr id="4" name="AutoShape 4"/>
          <p:cNvSpPr/>
          <p:nvPr/>
        </p:nvSpPr>
        <p:spPr>
          <a:xfrm flipV="1">
            <a:off x="1029883" y="1719312"/>
            <a:ext cx="3582982" cy="0"/>
          </a:xfrm>
          <a:prstGeom prst="line">
            <a:avLst/>
          </a:prstGeom>
          <a:ln w="38100" cap="flat">
            <a:solidFill>
              <a:srgbClr val="2E4481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5"/>
          <p:cNvGrpSpPr/>
          <p:nvPr/>
        </p:nvGrpSpPr>
        <p:grpSpPr>
          <a:xfrm>
            <a:off x="1028700" y="5143500"/>
            <a:ext cx="800100" cy="641350"/>
            <a:chOff x="0" y="0"/>
            <a:chExt cx="210726" cy="16891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0726" cy="168915"/>
            </a:xfrm>
            <a:custGeom>
              <a:avLst/>
              <a:gdLst/>
              <a:ahLst/>
              <a:cxnLst/>
              <a:rect l="l" t="t" r="r" b="b"/>
              <a:pathLst>
                <a:path w="210726" h="168915">
                  <a:moveTo>
                    <a:pt x="0" y="0"/>
                  </a:moveTo>
                  <a:lnTo>
                    <a:pt x="210726" y="0"/>
                  </a:lnTo>
                  <a:lnTo>
                    <a:pt x="210726" y="168915"/>
                  </a:lnTo>
                  <a:lnTo>
                    <a:pt x="0" y="168915"/>
                  </a:lnTo>
                  <a:close/>
                </a:path>
              </a:pathLst>
            </a:custGeom>
            <a:solidFill>
              <a:srgbClr val="1E39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47625"/>
              <a:ext cx="210726" cy="21654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201900" y="0"/>
            <a:ext cx="3086100" cy="10287000"/>
            <a:chOff x="0" y="0"/>
            <a:chExt cx="812800" cy="270933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2709333"/>
            </a:xfrm>
            <a:custGeom>
              <a:avLst/>
              <a:gdLst/>
              <a:ahLst/>
              <a:cxnLst/>
              <a:rect l="l" t="t" r="r" b="b"/>
              <a:pathLst>
                <a:path w="812800" h="2709333">
                  <a:moveTo>
                    <a:pt x="0" y="0"/>
                  </a:moveTo>
                  <a:lnTo>
                    <a:pt x="812800" y="0"/>
                  </a:lnTo>
                  <a:lnTo>
                    <a:pt x="812800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1E397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47625"/>
              <a:ext cx="812800" cy="275695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4" name="TextBox 14"/>
          <p:cNvSpPr txBox="1"/>
          <p:nvPr/>
        </p:nvSpPr>
        <p:spPr>
          <a:xfrm>
            <a:off x="1029883" y="2409197"/>
            <a:ext cx="3360986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>
                <a:solidFill>
                  <a:srgbClr val="000000"/>
                </a:solidFill>
                <a:latin typeface="Archivo Black"/>
                <a:ea typeface="Archivo Black"/>
                <a:cs typeface="Archivo Black"/>
                <a:sym typeface="Archivo Black"/>
              </a:rPr>
              <a:t>Interpreting your findings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126377" y="4287520"/>
            <a:ext cx="6464973" cy="22866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How do your findings compare to existing literature?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explains your key results?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Are there unexpected findings? Why?</a:t>
            </a:r>
          </a:p>
          <a:p>
            <a:pPr algn="l">
              <a:lnSpc>
                <a:spcPts val="3639"/>
              </a:lnSpc>
              <a:spcBef>
                <a:spcPct val="0"/>
              </a:spcBef>
            </a:pPr>
            <a:r>
              <a:rPr lang="en-US" sz="2599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What are the theoretical implications?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395</Words>
  <Application>Microsoft Office PowerPoint</Application>
  <PresentationFormat>Προσαρμογή</PresentationFormat>
  <Paragraphs>65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9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22" baseType="lpstr">
      <vt:lpstr>Arimo</vt:lpstr>
      <vt:lpstr>Poppins Bold</vt:lpstr>
      <vt:lpstr>Calibri</vt:lpstr>
      <vt:lpstr>Arimo Bold</vt:lpstr>
      <vt:lpstr>Poppins</vt:lpstr>
      <vt:lpstr>League Spartan</vt:lpstr>
      <vt:lpstr>Arimo Italics</vt:lpstr>
      <vt:lpstr>Archivo Black</vt:lpstr>
      <vt:lpstr>Arial</vt:lpstr>
      <vt:lpstr>Office Theme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[YOUR PAPER TITLE HERE]</dc:title>
  <cp:lastModifiedBy>ΠΕΤΡΟΣ ΠΑΛΛΗΣ</cp:lastModifiedBy>
  <cp:revision>2</cp:revision>
  <dcterms:created xsi:type="dcterms:W3CDTF">2006-08-16T00:00:00Z</dcterms:created>
  <dcterms:modified xsi:type="dcterms:W3CDTF">2026-02-16T21:31:38Z</dcterms:modified>
  <dc:identifier>DAHBBUBoPG0</dc:identifier>
</cp:coreProperties>
</file>